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2" r:id="rId5"/>
    <p:sldId id="273" r:id="rId6"/>
    <p:sldId id="265" r:id="rId7"/>
    <p:sldId id="266" r:id="rId8"/>
    <p:sldId id="274" r:id="rId9"/>
    <p:sldId id="264" r:id="rId10"/>
    <p:sldId id="275" r:id="rId11"/>
    <p:sldId id="280" r:id="rId12"/>
    <p:sldId id="276" r:id="rId13"/>
    <p:sldId id="263" r:id="rId14"/>
    <p:sldId id="277" r:id="rId15"/>
    <p:sldId id="267" r:id="rId16"/>
    <p:sldId id="268" r:id="rId17"/>
    <p:sldId id="278" r:id="rId18"/>
    <p:sldId id="269" r:id="rId19"/>
    <p:sldId id="270" r:id="rId20"/>
    <p:sldId id="279" r:id="rId21"/>
    <p:sldId id="281" r:id="rId22"/>
    <p:sldId id="257" r:id="rId23"/>
    <p:sldId id="258" r:id="rId24"/>
    <p:sldId id="259" r:id="rId25"/>
    <p:sldId id="260" r:id="rId26"/>
    <p:sldId id="26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B9752-36FF-189A-1BBD-F90B95730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45BC82-CFCD-B36F-655A-849F77A1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07E3B8-1985-514D-77DF-26288488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3976CD-CD1C-33FF-B2BC-9362B5B4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251DEE-BC40-7390-83B1-4C40CD70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0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D32C5-98D8-F0C3-1D9B-7FE8E9FA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06690E-7FC6-0360-0D99-DC38F81E0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647CD1-EDA0-3AB2-170A-BCB24295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568F6D-2102-AABF-957A-484B49A7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D07480-79E1-554D-F769-97E09E68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49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ABCABC-7F16-4A8A-8642-E26A6E0EA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2869DD-3748-DBD0-6D56-CC40EF798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586F0-0D1C-F0FE-83C4-E2B6D46C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970D40-0741-E6DB-C125-146B7F13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820E23-6218-CFEC-E15D-AF94CEC2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94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3177F-7D47-6D94-A3BC-D897B618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44FFE1-39D2-9309-C2C2-39C96C64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226B88-0E88-F430-845D-F7BDA8D0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D9196-CDE6-993B-05C7-C7D3AB46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C11A1B-6F57-603C-0F32-E33AAB8A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95394-8EFB-0A1A-E480-532FDA10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919173-BF53-DBDB-F005-A16C1B7E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C21EF2-7C70-09EE-CED8-0CB2D8F1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0ECFD2-61D3-5F8F-3C67-B8D2C8F7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9DCCA-FA6D-60C2-0B89-AB5611F8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74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6FBC3-1DC2-F196-4196-F88CEC08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AA1C83-56B9-7109-7CF4-0C7FE4A35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8A06A0-15DA-328B-0FCF-719F1914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81D91-EC6B-BAAB-99B6-7FCE5063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7B8BDB-E591-F2B0-B3CF-143CF835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31258A-DC9C-3EBF-0D7E-64585B8D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13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1238D-1F59-B748-4E36-17750583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4215DE-483A-72C6-ED5E-3CEAD5912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16FF0A-E455-2300-3530-918E030BB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CFB21A-8384-C4FB-31A7-654BD722A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FC2504-A4BA-F05D-D40C-07C4F9352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4949B9-FE6E-129A-6D53-ACE4DDF0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22D898-D67F-3FA7-2486-FCCBA0AA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2C8CB7-F3A6-9E2A-79B9-E69ED884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7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CC0BE-DCD5-2229-8809-F2FD6EA2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2B4F9B-57B3-C1CF-32CC-C75ABA26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2161BA-C265-F986-E348-768AFE62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CB814A-9B08-303E-7310-344CBA06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6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99E416-C1C6-D9D4-8A36-712964CA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674D28-0173-C83B-3ABA-0F46A865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A306C3-193A-6837-3E61-641B3515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49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E85C9-34A1-1E79-AF77-C763F236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D53AF-F613-B023-52E2-5571FE4A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21A9B0-3D81-EBD2-21D6-8713880BB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B60373-9617-D49F-18B2-EC62BC71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2F6FC4-19F2-60A9-9D50-E3BF7CFC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1D39DD-A661-4627-541F-5DDD242B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8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A1AA4-F0EB-6F01-CF96-AB78ACD7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D2055E-2380-287A-E4D8-632E74E04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F363BE-C839-6938-224A-EC0EA8E8D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A4F8BB-F5F1-277B-0D15-B38C009A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680740-652E-0387-AFCD-09A8CE5C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65EEC5-D91E-0FD4-E395-4F88E776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64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20F541-5B55-7361-8633-614B4362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6DB984-A439-18F6-3EA5-0F7C5AB10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E07850-DE29-BC20-797E-A3EF29DEB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CFB1-9F3B-4E04-853E-78E97D5794D4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0AC9F-0778-F1E1-BC1C-EEFE22560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F0AA8-DD71-E789-7B35-036A12DF5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8722-B917-420E-8267-40EA1547A8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53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CB3B2-9C92-2A01-3F0D-CF866A04A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CAMBIAMENTI DELLA POPOLAZIONE NELLA CITTA’ METROPOLITANA DI BOLOGNA E A CREVALCORE: QUALI SONO LE SFIDE CHE DOBBIAMO AFFRONTARE?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F4B3BE-2E9B-7CD1-BB12-CDAC92BFD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162" y="4118776"/>
            <a:ext cx="6938838" cy="1139024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Intervento di Gianluigi Bovini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Crevalcore, 12 novembre 2023</a:t>
            </a:r>
          </a:p>
        </p:txBody>
      </p:sp>
    </p:spTree>
    <p:extLst>
      <p:ext uri="{BB962C8B-B14F-4D97-AF65-F5344CB8AC3E}">
        <p14:creationId xmlns:p14="http://schemas.microsoft.com/office/powerpoint/2010/main" val="89403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307FB6-6583-ABDF-3550-8BCC3300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64" y="809334"/>
            <a:ext cx="34671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BACEB-30BB-B9DB-467E-42202735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NEL 2021 A CREVALCORE 5.830 FAMIGLIE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DFC308-8DAB-2AC4-9A52-6C521D344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Censimento permanente consente anche di accertare come le persone residenti si aggregano in nuclei familiari di diversa composizione e numerosità.</a:t>
            </a:r>
          </a:p>
          <a:p>
            <a:r>
              <a:rPr lang="it-IT" dirty="0"/>
              <a:t>Nel 2021 a Crevalcore 1.957 persone risultavano vivere da sole; le famiglie con due componenti erano invece 1.773, mentre quelle con tre componenti erano 1.022.</a:t>
            </a:r>
          </a:p>
          <a:p>
            <a:r>
              <a:rPr lang="it-IT" dirty="0"/>
              <a:t>Le famiglie totali erano 5.830 e la dimensione media familiare era pari a 2,32 componenti.</a:t>
            </a:r>
          </a:p>
          <a:p>
            <a:r>
              <a:rPr lang="it-IT" dirty="0"/>
              <a:t>94 persone vivevano invece in convivenze di diversa natura (es: strutture residenziali per anziani, istituti religiosi, caserme, ecc.).</a:t>
            </a:r>
          </a:p>
        </p:txBody>
      </p:sp>
    </p:spTree>
    <p:extLst>
      <p:ext uri="{BB962C8B-B14F-4D97-AF65-F5344CB8AC3E}">
        <p14:creationId xmlns:p14="http://schemas.microsoft.com/office/powerpoint/2010/main" val="321364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D0CB1-164C-EFC5-4B59-EB80E6F2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QUALI SONO STATI GLI ANDAMENTI DELLA POPOLAZIONE A CREVALCORE NEL 2022?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64003-F303-918F-D1DC-8E035F31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 2022 a Crevalcore sono nati 103 bambine e bambini, mentre i decessi sono stati 176. Il saldo naturale è quindi risultato negativo per 73 unità.</a:t>
            </a:r>
          </a:p>
          <a:p>
            <a:r>
              <a:rPr lang="it-IT" dirty="0"/>
              <a:t>Nonostante questa prevalenza delle morti sulle nascite la popolazione ha registrato comunque un incremento di 108 unità (da 13.598 a 13.706 residenti), grazie alla capacità di attrarre persone italiane e straniere che provengono da altre zone dell’Italia e dall’estero.</a:t>
            </a:r>
          </a:p>
          <a:p>
            <a:r>
              <a:rPr lang="it-IT" dirty="0"/>
              <a:t>Il saldo migratorio interno è risultato positivo per 182 unità e quello con l’estero per 62; le iscrizioni e cancellazioni anagrafiche d’ufficio hanno invece visto un saldo negativo di 63 unità.</a:t>
            </a:r>
          </a:p>
        </p:txBody>
      </p:sp>
    </p:spTree>
    <p:extLst>
      <p:ext uri="{BB962C8B-B14F-4D97-AF65-F5344CB8AC3E}">
        <p14:creationId xmlns:p14="http://schemas.microsoft.com/office/powerpoint/2010/main" val="404824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CDB1BC-65FF-4C45-1C82-FEC52B7A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581025"/>
            <a:ext cx="115728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1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9F1A-79E2-2DCA-68BF-6D2CF2A3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NEL 2021 A CREVALCORE RISIEDEVANO 4.995 PERSONE CON UN DIPLOMA DI SCUOLA SECONDARIA DI 2° GRADO E 1.564 CON UN TITOLO DI ISTRUZIONE TERZIARIA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0B040A-60EA-B317-0331-32028A0A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Censimento accerta anche il grado di istruzione delle persone residenti in età superiore a 8 anni.</a:t>
            </a:r>
          </a:p>
          <a:p>
            <a:r>
              <a:rPr lang="it-IT" dirty="0"/>
              <a:t>A Crevalcore nel 2021 risiedevano 4.995 persone che avevano conseguito un titolo di studio di scuola secondaria di 2° grado (2.658 uomini e 2.337 donne).</a:t>
            </a:r>
          </a:p>
          <a:p>
            <a:r>
              <a:rPr lang="it-IT" dirty="0"/>
              <a:t>Le persone in possesso di un titolo di istruzione terziaria erano invece in complesso 1.564 e in questo caso si registrava una netta prevalenza femminile (942 donne contro 622 uomini).</a:t>
            </a:r>
          </a:p>
          <a:p>
            <a:r>
              <a:rPr lang="it-IT" dirty="0"/>
              <a:t>Anche tra gli stranieri si registrava una significativa presenza di titoli di studio di istruzione secondaria di 2° grado (644 persone) e terziaria (162 laureati).</a:t>
            </a:r>
          </a:p>
        </p:txBody>
      </p:sp>
    </p:spTree>
    <p:extLst>
      <p:ext uri="{BB962C8B-B14F-4D97-AF65-F5344CB8AC3E}">
        <p14:creationId xmlns:p14="http://schemas.microsoft.com/office/powerpoint/2010/main" val="328956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02EB41-B75E-776C-E34B-20A46AF7A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509587"/>
            <a:ext cx="116014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7AFD8D6-6702-2CF6-E2DA-09727E025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9600"/>
            <a:ext cx="112585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A974D-69DF-12BB-91B1-5F3BCE37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ALCUNI INDICATORI SUL MERCATO DEL LAVORO A CREVALCORE NEL 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212172-CC30-41B1-FE49-9BF05AF0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Censimento permanente rileva anche la condizione professionale delle persone residenti in età superiore a 14 anni e consente di calcolare alcuni significativi indicatori della situazione del mercato del lavoro.</a:t>
            </a:r>
          </a:p>
          <a:p>
            <a:r>
              <a:rPr lang="it-IT" dirty="0"/>
              <a:t>Nel 2021 il tasso di attività a Crevalcore era pari a 55,5 (63,4 per gli uomini e 47,8 per le donne).</a:t>
            </a:r>
          </a:p>
          <a:p>
            <a:r>
              <a:rPr lang="it-IT" dirty="0"/>
              <a:t>Il tasso di occupazione risultava invece pari a 51,6 (59,9 tra gli uomini e 43,6 tra le donne).</a:t>
            </a:r>
          </a:p>
          <a:p>
            <a:r>
              <a:rPr lang="it-IT" dirty="0"/>
              <a:t>Il tasso di disoccupazione si collocava infine al 6,9%, con valori più elevati per le donne (8,7%) rispetto a quelli maschili (5,5%). </a:t>
            </a:r>
          </a:p>
        </p:txBody>
      </p:sp>
    </p:spTree>
    <p:extLst>
      <p:ext uri="{BB962C8B-B14F-4D97-AF65-F5344CB8AC3E}">
        <p14:creationId xmlns:p14="http://schemas.microsoft.com/office/powerpoint/2010/main" val="174268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8994D0-5FE7-E847-C6BB-D74E91DA2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2" y="0"/>
            <a:ext cx="11551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D8D63D-19DF-F9DE-86B9-26E501D12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95312"/>
            <a:ext cx="113728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6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16410-1F5C-CFE4-422B-73230E3B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COME E’ CAMBIATA LA POPOLAZIONE DI CREVALCORE DAL 1861 AL 2021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E8BCD1B-CB0A-A53C-774B-ABF8E71E6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2563019"/>
            <a:ext cx="7362825" cy="2876550"/>
          </a:xfrm>
        </p:spPr>
      </p:pic>
    </p:spTree>
    <p:extLst>
      <p:ext uri="{BB962C8B-B14F-4D97-AF65-F5344CB8AC3E}">
        <p14:creationId xmlns:p14="http://schemas.microsoft.com/office/powerpoint/2010/main" val="416749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98729-9AC9-4001-EE13-B04EA43B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ALCUNE IPOTESI SUL FUTURO DEMOGRAFICO DI CREVALCORE NEL PERIODO 2022-2042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54ED0A-2CD8-31FB-FCDA-05F23668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Secondo le previsioni demografiche recentemente pubblicate dall’Istat la popolazione di Crevalcore potrebbe conoscere nei prossimi decenni un significativo incremento.</a:t>
            </a:r>
          </a:p>
          <a:p>
            <a:r>
              <a:rPr lang="it-IT" dirty="0"/>
              <a:t>Si potrebbe infatti passare dai 13.598 residenti del 1° gennaio 2022 a 14.595 al 1° gennaio 2032 e infine a 15.513 al 1° gennaio 2042.</a:t>
            </a:r>
          </a:p>
          <a:p>
            <a:r>
              <a:rPr lang="it-IT" dirty="0"/>
              <a:t>La tendenza più probabile appare quella di un’ulteriore forte crescita della popolazione anziana: le persone in età tra 65 e 79 anni potrebbero infatti salire da 2.029 a 2.520 e infine a 3.214; quelle in età superiore a 79 anni potrebbero passare da 1.069 a 1.060 e infine a 1.326. Tra il 2022 e il 2042 la popolazione anziana potrebbe quindi crescere di circa 1.440 persone (+46,5%). Nel 2042 quasi 3 residenti a Crevalcore su 10 (29,3%) potrebbero avere più di 64 anni.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069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1E6C9A-4A26-B2BB-7FAC-6E689BE2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41" y="0"/>
            <a:ext cx="5980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605BB2-4D52-9CB2-C706-49ED9387E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047750"/>
            <a:ext cx="70961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47BAD62-BE32-213A-A25F-58F83DC0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957262"/>
            <a:ext cx="70675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2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73A307-1B3C-DAAA-795D-D25F0F59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942975"/>
            <a:ext cx="6934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B71195-0AB2-BA19-BC32-3AB64BC63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85787"/>
            <a:ext cx="6800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FFCD47-D536-4CC8-83EB-089498A47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1095375"/>
            <a:ext cx="67341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8D472-9DEF-9E9C-3DFB-27A9991A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NEL 2021 A CREVALCORE 13.598 ABITANTI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9753AB-A386-1B5B-A553-38AEF1709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popolazione legale di Crevalcore al 31 dicembre 2021, determinata sulla base delle risultanze del Censimento permanente, ammontava a 13.598 persone. </a:t>
            </a:r>
          </a:p>
          <a:p>
            <a:r>
              <a:rPr lang="it-IT" dirty="0"/>
              <a:t>Nel rapporto tra i generi si registrava una leggera prevalenza femminile (6.876 donne e 6.722 uomini).</a:t>
            </a:r>
          </a:p>
          <a:p>
            <a:r>
              <a:rPr lang="it-IT" dirty="0"/>
              <a:t>La presenza di cittadini di nazionalità straniera era significativa (2.120 residenti, pari al 15,6% della popolazione totale). Anche tra gli stranieri le donne erano più numerose (1.098 contro 1.022 uomini).</a:t>
            </a:r>
          </a:p>
          <a:p>
            <a:r>
              <a:rPr lang="it-IT" dirty="0"/>
              <a:t>Rispetto al Censimento 2011 si registrava un lievissimo incremento della popolazione (71 persone in più, pari a  +0,5%).</a:t>
            </a:r>
          </a:p>
        </p:txBody>
      </p:sp>
    </p:spTree>
    <p:extLst>
      <p:ext uri="{BB962C8B-B14F-4D97-AF65-F5344CB8AC3E}">
        <p14:creationId xmlns:p14="http://schemas.microsoft.com/office/powerpoint/2010/main" val="347141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D01BC16-9F05-BDE4-6FCD-F955D28BD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81025"/>
            <a:ext cx="116967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1CC02-84A4-5352-1EC5-6F3D50AB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QUALI SONO I PAESI DI PROVENIENZA DEGLI OLTRE 2.100 STRANIERI RESIDENTI NEL 2021 A CREVALCORE?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908AB2-BC55-84F9-21CB-8CDC87D0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711 persone provenivano da Paesi europei (di cui 509 comunitari). Le nazioni più rappresentate erano la Romania (443 residenti), la Moldova (87), l’Albania (40), la Polonia (34), la Turchia e l’Ucraina (entrambe con 23 residenti).</a:t>
            </a:r>
          </a:p>
          <a:p>
            <a:r>
              <a:rPr lang="it-IT" dirty="0"/>
              <a:t>I residenti africani erano 766, con una nettissima prevalenza delle persone provenienti dal Marocco (608), seguito a larghissima distanza dalla Tunisia (71).</a:t>
            </a:r>
          </a:p>
          <a:p>
            <a:r>
              <a:rPr lang="it-IT" dirty="0"/>
              <a:t>Gli asiatici erano invece 617, con una larga maggioranza delle persone provenienti dal Pakistan (426) e una significativa presenza cinese (135).</a:t>
            </a:r>
          </a:p>
        </p:txBody>
      </p:sp>
    </p:spTree>
    <p:extLst>
      <p:ext uri="{BB962C8B-B14F-4D97-AF65-F5344CB8AC3E}">
        <p14:creationId xmlns:p14="http://schemas.microsoft.com/office/powerpoint/2010/main" val="164003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474E7A-786D-71D6-3EBE-F3707876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514350"/>
            <a:ext cx="112490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A85CB9-88F7-6FD3-347D-6E7744DE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909637"/>
            <a:ext cx="117729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B303C-F6AC-2929-75D5-EC98F0C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NEL 2021 A CREVALCORE RISIEDEVANO 164 PERSONE CON PIU’ DI 64 ANNI PER OGNI 100 GIOVANI FINO A 14 ANNI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C3ACB-445F-9E13-A638-6B42A981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Anche a Crevalcore il rapporto tra le generazioni si presenta fortemente squilibrato: al 31 dicembre 2021 le persone residenti con più di 64 anni erano 3.098 (tra cui 1.069 con più di 79 anni), mentre i giovani fino a 14 anni erano solamente 1.885. Gli ultracentenari erano 11.</a:t>
            </a:r>
          </a:p>
          <a:p>
            <a:r>
              <a:rPr lang="it-IT" dirty="0"/>
              <a:t>L’età media della popolazione era quindi elevata (45,4 anni) e l’indice di vecchiaia registrava la presenza di oltre 164 anziani per ogni 100 giovani.</a:t>
            </a:r>
          </a:p>
          <a:p>
            <a:r>
              <a:rPr lang="it-IT" dirty="0"/>
              <a:t>L’indice di dipendenza strutturale era pari a 57,8 persone inattive per ogni 100 potenzialmente attive, mentre l’indice di struttura della popolazione attiva (che misura il rapporto tra le persone in età da 40 a 64 anni e quelle tra 15 e 39) era pari a 148,8.</a:t>
            </a:r>
          </a:p>
        </p:txBody>
      </p:sp>
    </p:spTree>
    <p:extLst>
      <p:ext uri="{BB962C8B-B14F-4D97-AF65-F5344CB8AC3E}">
        <p14:creationId xmlns:p14="http://schemas.microsoft.com/office/powerpoint/2010/main" val="110223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34589-F0F4-4EB0-8B37-5AE6C78DB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047750"/>
            <a:ext cx="11249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1022</Words>
  <Application>Microsoft Office PowerPoint</Application>
  <PresentationFormat>Widescreen</PresentationFormat>
  <Paragraphs>40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CAMBIAMENTI DELLA POPOLAZIONE NELLA CITTA’ METROPOLITANA DI BOLOGNA E A CREVALCORE: QUALI SONO LE SFIDE CHE DOBBIAMO AFFRONTARE?</vt:lpstr>
      <vt:lpstr>COME E’ CAMBIATA LA POPOLAZIONE DI CREVALCORE DAL 1861 AL 2021</vt:lpstr>
      <vt:lpstr>NEL 2021 A CREVALCORE 13.598 ABITANTI</vt:lpstr>
      <vt:lpstr>Presentazione standard di PowerPoint</vt:lpstr>
      <vt:lpstr>QUALI SONO I PAESI DI PROVENIENZA DEGLI OLTRE 2.100 STRANIERI RESIDENTI NEL 2021 A CREVALCORE?</vt:lpstr>
      <vt:lpstr>Presentazione standard di PowerPoint</vt:lpstr>
      <vt:lpstr>Presentazione standard di PowerPoint</vt:lpstr>
      <vt:lpstr>NEL 2021 A CREVALCORE RISIEDEVANO 164 PERSONE CON PIU’ DI 64 ANNI PER OGNI 100 GIOVANI FINO A 14 ANNI</vt:lpstr>
      <vt:lpstr>Presentazione standard di PowerPoint</vt:lpstr>
      <vt:lpstr>Presentazione standard di PowerPoint</vt:lpstr>
      <vt:lpstr>NEL 2021 A CREVALCORE 5.830 FAMIGLIE </vt:lpstr>
      <vt:lpstr>QUALI SONO STATI GLI ANDAMENTI DELLA POPOLAZIONE A CREVALCORE NEL 2022?</vt:lpstr>
      <vt:lpstr>Presentazione standard di PowerPoint</vt:lpstr>
      <vt:lpstr>NEL 2021 A CREVALCORE RISIEDEVANO 4.995 PERSONE CON UN DIPLOMA DI SCUOLA SECONDARIA DI 2° GRADO E 1.564 CON UN TITOLO DI ISTRUZIONE TERZIARIA</vt:lpstr>
      <vt:lpstr>Presentazione standard di PowerPoint</vt:lpstr>
      <vt:lpstr>Presentazione standard di PowerPoint</vt:lpstr>
      <vt:lpstr>ALCUNI INDICATORI SUL MERCATO DEL LAVORO A CREVALCORE NEL 2021</vt:lpstr>
      <vt:lpstr>Presentazione standard di PowerPoint</vt:lpstr>
      <vt:lpstr>Presentazione standard di PowerPoint</vt:lpstr>
      <vt:lpstr>ALCUNE IPOTESI SUL FUTURO DEMOGRAFICO DI CREVALCORE NEL PERIODO 2022-2042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CENSIMENTO PERMANENTE 2021: ALCUNI DATI SUI CAMBIAMENTI DELLA POPOLAZIONE IN EMILIA-ROMAGNA</dc:title>
  <dc:creator>Gianluigi Bovini</dc:creator>
  <cp:lastModifiedBy>Gianluigi Bovini</cp:lastModifiedBy>
  <cp:revision>24</cp:revision>
  <dcterms:created xsi:type="dcterms:W3CDTF">2023-10-19T07:38:23Z</dcterms:created>
  <dcterms:modified xsi:type="dcterms:W3CDTF">2023-11-06T08:56:58Z</dcterms:modified>
</cp:coreProperties>
</file>