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414" r:id="rId2"/>
    <p:sldId id="417" r:id="rId3"/>
    <p:sldId id="397" r:id="rId4"/>
    <p:sldId id="398" r:id="rId5"/>
    <p:sldId id="399" r:id="rId6"/>
    <p:sldId id="386" r:id="rId7"/>
    <p:sldId id="387" r:id="rId8"/>
    <p:sldId id="390" r:id="rId9"/>
    <p:sldId id="391" r:id="rId10"/>
    <p:sldId id="392" r:id="rId11"/>
    <p:sldId id="393" r:id="rId12"/>
    <p:sldId id="394" r:id="rId13"/>
    <p:sldId id="407" r:id="rId14"/>
    <p:sldId id="411" r:id="rId15"/>
    <p:sldId id="373" r:id="rId16"/>
    <p:sldId id="374" r:id="rId17"/>
    <p:sldId id="305" r:id="rId18"/>
    <p:sldId id="317" r:id="rId19"/>
    <p:sldId id="318" r:id="rId20"/>
    <p:sldId id="350" r:id="rId21"/>
    <p:sldId id="353" r:id="rId22"/>
    <p:sldId id="351" r:id="rId23"/>
    <p:sldId id="354" r:id="rId24"/>
    <p:sldId id="355" r:id="rId25"/>
    <p:sldId id="420" r:id="rId26"/>
    <p:sldId id="419" r:id="rId27"/>
    <p:sldId id="356" r:id="rId28"/>
    <p:sldId id="290" r:id="rId29"/>
    <p:sldId id="349" r:id="rId30"/>
    <p:sldId id="410" r:id="rId31"/>
    <p:sldId id="408" r:id="rId32"/>
    <p:sldId id="409" r:id="rId33"/>
    <p:sldId id="377" r:id="rId34"/>
    <p:sldId id="346" r:id="rId35"/>
    <p:sldId id="323" r:id="rId36"/>
    <p:sldId id="343" r:id="rId37"/>
    <p:sldId id="400" r:id="rId38"/>
    <p:sldId id="294" r:id="rId39"/>
    <p:sldId id="304" r:id="rId40"/>
    <p:sldId id="291" r:id="rId41"/>
    <p:sldId id="418" r:id="rId42"/>
    <p:sldId id="287" r:id="rId43"/>
    <p:sldId id="404" r:id="rId44"/>
    <p:sldId id="416" r:id="rId45"/>
    <p:sldId id="320" r:id="rId46"/>
    <p:sldId id="321" r:id="rId47"/>
    <p:sldId id="403" r:id="rId48"/>
    <p:sldId id="405" r:id="rId49"/>
    <p:sldId id="295" r:id="rId50"/>
    <p:sldId id="298" r:id="rId51"/>
    <p:sldId id="293" r:id="rId52"/>
    <p:sldId id="378" r:id="rId53"/>
    <p:sldId id="296" r:id="rId54"/>
    <p:sldId id="301" r:id="rId55"/>
    <p:sldId id="370" r:id="rId56"/>
    <p:sldId id="412" r:id="rId5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40" autoAdjust="0"/>
    <p:restoredTop sz="93011" autoAdjust="0"/>
  </p:normalViewPr>
  <p:slideViewPr>
    <p:cSldViewPr>
      <p:cViewPr>
        <p:scale>
          <a:sx n="60" d="100"/>
          <a:sy n="60" d="100"/>
        </p:scale>
        <p:origin x="-142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679BD7-33D4-429C-8CFF-62D12F479468}" type="datetimeFigureOut">
              <a:rPr lang="it-IT"/>
              <a:pPr>
                <a:defRPr/>
              </a:pPr>
              <a:t>10/08/2015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F5A29F-34D8-4297-8BA0-FE7F40C47E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9CB71-6B62-41D9-B068-93765BDF3437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AF8C9F-CB84-49F4-9B35-4CEAB2BB665C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01BA7-4B2B-4B30-9421-ECBCBC568AD4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1AE5D-451E-40A5-A5E4-898BB9C54B8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Gunnar Heinsohn </a:t>
            </a:r>
          </a:p>
          <a:p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9D5A2-E83F-4A9D-88C4-F9A9FD669496}" type="slidenum">
              <a:rPr lang="it-IT" smtClean="0"/>
              <a:pPr/>
              <a:t>30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5CC9E-59AF-42E1-85B4-8CD2B88F2864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BA674-8847-4901-B0B1-340E150338CB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7EBDC-9E0B-43A2-BBFC-473D41334834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0A0D-64C9-47C2-91D3-D28B04F8AC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CF9-54CE-4BA2-9BC3-33D6A4AB59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E201-94D7-41AA-9C10-CD151DF47E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564D-F544-4803-88EE-9197C741E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D28-AFED-4F04-946F-791D696D48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C952-5C76-476A-AF09-CAE30008D3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E2E2-AE81-43B1-A578-3D428A43EF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FB1D-E290-4F0D-995B-700B43361A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C0C2-32E3-4EC1-A0C3-2E8197697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2BF7-7053-48C8-BFB7-2C071BC0D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64D0-3BC5-4E62-A588-6E871834FF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F1E5-B8E5-4A5B-9D69-81A8AB648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EF52-F750-4A58-83DE-2137E881F2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2213-83C3-49C5-843E-3B7906230F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B6C293-D59C-4578-9CD8-0D5E079F0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4800" dirty="0" smtClean="0"/>
              <a:t>: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t-IT" sz="4800" dirty="0" smtClean="0"/>
              <a:t>	COME LA VEDE IL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t-IT" sz="4800" dirty="0" smtClean="0"/>
              <a:t>Gen. Fabio Mini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t-IT" sz="4800" dirty="0" err="1" smtClean="0"/>
              <a:t>Sovere</a:t>
            </a:r>
            <a:r>
              <a:rPr lang="it-IT" sz="4800" dirty="0" smtClean="0"/>
              <a:t> 11 Agosto 2015</a:t>
            </a:r>
            <a:endParaRPr lang="it-IT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hlink"/>
                </a:solidFill>
              </a:rPr>
              <a:t>Anche vivere così è “normale”</a:t>
            </a:r>
          </a:p>
        </p:txBody>
      </p:sp>
      <p:pic>
        <p:nvPicPr>
          <p:cNvPr id="12291" name="Picture 3" descr="assess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571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sraeli-w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813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5963" y="1989138"/>
            <a:ext cx="3117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23850" y="4941888"/>
            <a:ext cx="3117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1639" tIns="42452" rIns="81639" bIns="42452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dirty="0"/>
              <a:t>Le vittime sono “normali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 lIns="81639" tIns="42452" rIns="81639" bIns="42452"/>
          <a:lstStyle/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err="1"/>
              <a:t>Morti</a:t>
            </a:r>
            <a:r>
              <a:rPr lang="en-US" sz="2800" dirty="0"/>
              <a:t> 1 GM 23 mil </a:t>
            </a:r>
            <a:r>
              <a:rPr lang="en-US" sz="2800" dirty="0" err="1"/>
              <a:t>di</a:t>
            </a:r>
            <a:r>
              <a:rPr lang="en-US" sz="2800" dirty="0"/>
              <a:t> cui 6 mil </a:t>
            </a:r>
            <a:r>
              <a:rPr lang="en-US" sz="2800" dirty="0" err="1"/>
              <a:t>civili</a:t>
            </a:r>
            <a:r>
              <a:rPr lang="en-US" sz="2800" dirty="0"/>
              <a:t>.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err="1"/>
              <a:t>Morti</a:t>
            </a:r>
            <a:r>
              <a:rPr lang="en-US" sz="2800" dirty="0"/>
              <a:t> 2 GM : 71 mil </a:t>
            </a:r>
            <a:r>
              <a:rPr lang="en-US" sz="2800" dirty="0" err="1"/>
              <a:t>di</a:t>
            </a:r>
            <a:r>
              <a:rPr lang="en-US" sz="2800" dirty="0"/>
              <a:t> cui </a:t>
            </a:r>
            <a:r>
              <a:rPr lang="it-IT" sz="2800" dirty="0"/>
              <a:t>22,5 militari e 48,5 civili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2800" dirty="0"/>
              <a:t>Corea 1953: 4,5 milioni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2800" dirty="0"/>
              <a:t>Iran Iraq 1980-88: 2 </a:t>
            </a:r>
            <a:r>
              <a:rPr lang="it-IT" sz="2800" dirty="0" err="1"/>
              <a:t>mil</a:t>
            </a:r>
            <a:r>
              <a:rPr lang="it-IT" sz="2800" dirty="0"/>
              <a:t>.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err="1"/>
              <a:t>Morti</a:t>
            </a:r>
            <a:r>
              <a:rPr lang="en-US" sz="2800" dirty="0"/>
              <a:t> Vietnam 1100000  Nord, 58000 </a:t>
            </a:r>
            <a:r>
              <a:rPr lang="en-US" sz="2800" dirty="0" err="1"/>
              <a:t>Usa</a:t>
            </a:r>
            <a:r>
              <a:rPr lang="en-US" sz="2800" dirty="0"/>
              <a:t>, 266.000 </a:t>
            </a:r>
            <a:r>
              <a:rPr lang="en-US" sz="2800" dirty="0" err="1"/>
              <a:t>Sud</a:t>
            </a:r>
            <a:endParaRPr lang="en-US" sz="2800" dirty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/>
              <a:t>Iraq 2003-2012: 4804 mil Coalition (700.000 </a:t>
            </a:r>
            <a:r>
              <a:rPr lang="en-US" sz="2800" dirty="0" err="1"/>
              <a:t>iracheni</a:t>
            </a:r>
            <a:r>
              <a:rPr lang="en-US" sz="2800" dirty="0"/>
              <a:t>)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/>
              <a:t>Afghanistan 2001-13: 3381mil </a:t>
            </a:r>
            <a:r>
              <a:rPr lang="en-US" sz="2800" dirty="0" err="1"/>
              <a:t>coalit</a:t>
            </a:r>
            <a:r>
              <a:rPr lang="en-US" sz="2800" dirty="0"/>
              <a:t>. (2 </a:t>
            </a:r>
            <a:r>
              <a:rPr lang="en-US" sz="2800" dirty="0" err="1"/>
              <a:t>milioni</a:t>
            </a:r>
            <a:r>
              <a:rPr lang="en-US" sz="2800" dirty="0"/>
              <a:t> </a:t>
            </a:r>
            <a:r>
              <a:rPr lang="en-US" sz="2800" dirty="0" err="1"/>
              <a:t>dal</a:t>
            </a:r>
            <a:r>
              <a:rPr lang="en-US" sz="2800" dirty="0"/>
              <a:t> 1979 a </a:t>
            </a:r>
            <a:r>
              <a:rPr lang="en-US" sz="2800" dirty="0" err="1"/>
              <a:t>oggi</a:t>
            </a:r>
            <a:r>
              <a:rPr lang="en-US" sz="2800" dirty="0" smtClean="0"/>
              <a:t>)</a:t>
            </a:r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err="1" smtClean="0"/>
              <a:t>Libia</a:t>
            </a:r>
            <a:r>
              <a:rPr lang="en-US" sz="2800" dirty="0" smtClean="0"/>
              <a:t> 2011-2015 2500 </a:t>
            </a:r>
            <a:r>
              <a:rPr lang="en-US" sz="2800" dirty="0" err="1" smtClean="0"/>
              <a:t>soldati</a:t>
            </a:r>
            <a:r>
              <a:rPr lang="en-US" sz="2800" dirty="0" smtClean="0"/>
              <a:t> </a:t>
            </a:r>
            <a:r>
              <a:rPr lang="en-US" sz="2800" dirty="0" err="1" smtClean="0"/>
              <a:t>uccisi</a:t>
            </a:r>
            <a:r>
              <a:rPr lang="en-US" sz="2800" dirty="0" smtClean="0"/>
              <a:t> 50.000 </a:t>
            </a:r>
            <a:r>
              <a:rPr lang="en-US" sz="2800" dirty="0" err="1" smtClean="0"/>
              <a:t>civili</a:t>
            </a:r>
            <a:r>
              <a:rPr lang="en-US" sz="2800" dirty="0" smtClean="0"/>
              <a:t>.</a:t>
            </a:r>
            <a:endParaRPr lang="en-US" sz="2800" dirty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err="1"/>
              <a:t>Siria</a:t>
            </a:r>
            <a:r>
              <a:rPr lang="en-US" sz="2800" dirty="0"/>
              <a:t> </a:t>
            </a:r>
            <a:r>
              <a:rPr lang="en-US" sz="2800" dirty="0" smtClean="0"/>
              <a:t>2011- 2015 ..: </a:t>
            </a:r>
            <a:r>
              <a:rPr lang="en-US" sz="2800" dirty="0" err="1" smtClean="0"/>
              <a:t>morti</a:t>
            </a:r>
            <a:r>
              <a:rPr lang="en-US" sz="2800" dirty="0" smtClean="0"/>
              <a:t> 191,000, </a:t>
            </a:r>
            <a:r>
              <a:rPr lang="en-US" sz="2800" dirty="0" err="1" smtClean="0"/>
              <a:t>rifugiati</a:t>
            </a:r>
            <a:r>
              <a:rPr lang="en-US" sz="2800" dirty="0" smtClean="0"/>
              <a:t> 3 </a:t>
            </a:r>
            <a:r>
              <a:rPr lang="en-US" sz="2800" dirty="0" err="1" smtClean="0"/>
              <a:t>milioni</a:t>
            </a:r>
            <a:endParaRPr lang="en-US" sz="2800" dirty="0" smtClean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sz="2800" dirty="0" smtClean="0"/>
              <a:t>Isis:  ????  </a:t>
            </a:r>
            <a:r>
              <a:rPr lang="en-US" sz="2800" dirty="0" err="1" smtClean="0"/>
              <a:t>Combattenti</a:t>
            </a:r>
            <a:r>
              <a:rPr lang="en-US" sz="2800" dirty="0" smtClean="0"/>
              <a:t> Isis </a:t>
            </a:r>
            <a:r>
              <a:rPr lang="en-US" sz="2800" dirty="0" err="1" smtClean="0"/>
              <a:t>uccisi</a:t>
            </a:r>
            <a:r>
              <a:rPr lang="en-US" sz="2800" dirty="0" smtClean="0"/>
              <a:t> 1500.</a:t>
            </a:r>
            <a:endParaRPr lang="en-US" sz="2800" dirty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endParaRPr lang="en-US" sz="2800" dirty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endParaRPr lang="it-IT" sz="2800" dirty="0"/>
          </a:p>
          <a:p>
            <a:pPr marL="391686" indent="-293764">
              <a:lnSpc>
                <a:spcPct val="80000"/>
              </a:lnSpc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endParaRPr lang="it-IT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1639" tIns="42452" rIns="81639" bIns="42452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dirty="0"/>
              <a:t>E’ normale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 lIns="81639" tIns="42452" rIns="81639" bIns="42452"/>
          <a:lstStyle/>
          <a:p>
            <a:pPr marL="391686" indent="-293764">
              <a:spcBef>
                <a:spcPts val="635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4000" b="1" dirty="0"/>
              <a:t>Usare le scoperte scientifiche anche immature </a:t>
            </a:r>
          </a:p>
          <a:p>
            <a:pPr marL="391686" indent="-293764">
              <a:spcBef>
                <a:spcPts val="635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4000" b="1" dirty="0"/>
              <a:t>Fare affari</a:t>
            </a:r>
          </a:p>
          <a:p>
            <a:pPr marL="391686" indent="-293764">
              <a:spcBef>
                <a:spcPts val="635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4000" b="1" dirty="0"/>
              <a:t>Privatizzare </a:t>
            </a:r>
          </a:p>
          <a:p>
            <a:pPr marL="391686" indent="-293764">
              <a:spcBef>
                <a:spcPts val="635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4000" b="1" dirty="0"/>
              <a:t>Mantenere eserciti ridondanti e inefficienti</a:t>
            </a:r>
          </a:p>
          <a:p>
            <a:pPr marL="391686" indent="-293764">
              <a:spcBef>
                <a:spcPts val="635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sz="4000" b="1" dirty="0"/>
              <a:t>Usare la pace come alibi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Il gioco della guerra</a:t>
            </a:r>
            <a:endParaRPr lang="it-IT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" y="1500188"/>
            <a:ext cx="8823325" cy="478631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I nuovi fattori geopolitici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Squilibri territoriali</a:t>
            </a:r>
          </a:p>
          <a:p>
            <a:pPr>
              <a:defRPr/>
            </a:pPr>
            <a:r>
              <a:rPr lang="it-IT" b="1" dirty="0" smtClean="0"/>
              <a:t>Squilibri demografici</a:t>
            </a:r>
          </a:p>
          <a:p>
            <a:pPr>
              <a:defRPr/>
            </a:pPr>
            <a:r>
              <a:rPr lang="it-IT" b="1" dirty="0" smtClean="0"/>
              <a:t>Evoluzione della guerra: La guerra per </a:t>
            </a:r>
            <a:r>
              <a:rPr lang="it-IT" b="1" dirty="0" smtClean="0"/>
              <a:t>bande (Interessi privati, profitto, attori mercenari e </a:t>
            </a:r>
            <a:r>
              <a:rPr lang="it-IT" b="1" dirty="0" err="1" smtClean="0"/>
              <a:t>proxies</a:t>
            </a:r>
            <a:r>
              <a:rPr lang="it-IT" b="1" dirty="0" smtClean="0"/>
              <a:t>, Stati al servizio delle Bande)</a:t>
            </a:r>
            <a:endParaRPr lang="it-IT" b="1" dirty="0" smtClean="0"/>
          </a:p>
          <a:p>
            <a:pPr>
              <a:defRPr/>
            </a:pPr>
            <a:r>
              <a:rPr lang="it-IT" b="1" dirty="0" smtClean="0"/>
              <a:t>Nuovi attori: i ruoli delle comparse</a:t>
            </a:r>
          </a:p>
          <a:p>
            <a:pPr>
              <a:defRPr/>
            </a:pPr>
            <a:r>
              <a:rPr lang="it-IT" b="1" dirty="0" smtClean="0"/>
              <a:t>Squilibri economici e sociali</a:t>
            </a:r>
          </a:p>
          <a:p>
            <a:pPr>
              <a:defRPr/>
            </a:pPr>
            <a:r>
              <a:rPr lang="it-IT" b="1" dirty="0" smtClean="0"/>
              <a:t>Fattori di sostenibilità della guerra</a:t>
            </a:r>
            <a:endParaRPr lang="it-IT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652463"/>
          </a:xfrm>
        </p:spPr>
        <p:txBody>
          <a:bodyPr/>
          <a:lstStyle/>
          <a:p>
            <a:pPr>
              <a:defRPr/>
            </a:pPr>
            <a:r>
              <a:rPr lang="en-US" dirty="0"/>
              <a:t>Fascia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prossimità</a:t>
            </a:r>
            <a:r>
              <a:rPr lang="en-US" dirty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: </a:t>
            </a:r>
            <a:r>
              <a:rPr lang="en-US" dirty="0" err="1" smtClean="0"/>
              <a:t>favorire</a:t>
            </a:r>
            <a:r>
              <a:rPr lang="en-US" dirty="0" smtClean="0"/>
              <a:t> la </a:t>
            </a:r>
            <a:r>
              <a:rPr lang="en-US" dirty="0" err="1" smtClean="0"/>
              <a:t>cooperazione</a:t>
            </a:r>
            <a:endParaRPr lang="it-IT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0484" name="Picture 4" descr="progetto-eu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85938"/>
            <a:ext cx="78867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53400" cy="792163"/>
          </a:xfrm>
        </p:spPr>
        <p:txBody>
          <a:bodyPr/>
          <a:lstStyle/>
          <a:p>
            <a:pPr>
              <a:defRPr/>
            </a:pPr>
            <a:r>
              <a:rPr lang="en-US"/>
              <a:t>Status frontaliero</a:t>
            </a:r>
            <a:endParaRPr lang="it-IT"/>
          </a:p>
        </p:txBody>
      </p:sp>
      <p:pic>
        <p:nvPicPr>
          <p:cNvPr id="21507" name="Picture 3" descr="map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4248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hlink"/>
                </a:solidFill>
              </a:rPr>
              <a:t>Ucraina 2014-2015 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229600" cy="4525962"/>
          </a:xfrm>
        </p:spPr>
      </p:pic>
      <p:pic>
        <p:nvPicPr>
          <p:cNvPr id="22532" name="Picture 4" descr="MC900320422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86625" y="357188"/>
            <a:ext cx="912813" cy="91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171575"/>
            <a:ext cx="67564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it-IT" dirty="0"/>
              <a:t>Crisi Ucraina: Pale 1791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7038" y="1241425"/>
            <a:ext cx="5224462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Guerra globale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Ci sono solo guerre globali</a:t>
            </a:r>
          </a:p>
          <a:p>
            <a:pPr>
              <a:defRPr/>
            </a:pPr>
            <a:r>
              <a:rPr lang="it-IT" dirty="0" smtClean="0"/>
              <a:t>Ci sono solo nemici  illegittimi</a:t>
            </a:r>
          </a:p>
          <a:p>
            <a:pPr>
              <a:defRPr/>
            </a:pPr>
            <a:r>
              <a:rPr lang="it-IT" dirty="0" smtClean="0"/>
              <a:t>Papa Francesco: La Terza guerra mondiale, a puntate!</a:t>
            </a:r>
          </a:p>
          <a:p>
            <a:pPr>
              <a:defRPr/>
            </a:pPr>
            <a:r>
              <a:rPr lang="it-IT" dirty="0" smtClean="0"/>
              <a:t>Quando è finita la seconda?</a:t>
            </a:r>
          </a:p>
          <a:p>
            <a:pPr>
              <a:defRPr/>
            </a:pPr>
            <a:r>
              <a:rPr lang="it-IT" dirty="0" smtClean="0"/>
              <a:t>Guerra permanente</a:t>
            </a:r>
          </a:p>
          <a:p>
            <a:pPr>
              <a:defRPr/>
            </a:pPr>
            <a:r>
              <a:rPr lang="it-IT" dirty="0" smtClean="0"/>
              <a:t>Guerra infinita</a:t>
            </a:r>
          </a:p>
          <a:p>
            <a:pPr>
              <a:defRPr/>
            </a:pPr>
            <a:r>
              <a:rPr lang="it-IT" dirty="0" smtClean="0"/>
              <a:t>Non c’è vittoria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Guerra 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CC00"/>
                </a:solidFill>
              </a:rPr>
              <a:t>Megalopoli e periferie</a:t>
            </a:r>
            <a:endParaRPr lang="it-IT" dirty="0">
              <a:solidFill>
                <a:srgbClr val="FFCC00"/>
              </a:solidFill>
            </a:endParaRPr>
          </a:p>
        </p:txBody>
      </p:sp>
      <p:pic>
        <p:nvPicPr>
          <p:cNvPr id="25603" name="Picture 3" descr="megaciti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7534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Rio &amp; Caracas</a:t>
            </a:r>
          </a:p>
        </p:txBody>
      </p:sp>
      <p:pic>
        <p:nvPicPr>
          <p:cNvPr id="26627" name="Picture 3" descr="carac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3284538"/>
            <a:ext cx="4619625" cy="3141662"/>
          </a:xfrm>
          <a:noFill/>
        </p:spPr>
      </p:pic>
      <p:pic>
        <p:nvPicPr>
          <p:cNvPr id="26628" name="Picture 4" descr="favela R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484313"/>
            <a:ext cx="4038600" cy="2676525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Nairobi</a:t>
            </a:r>
          </a:p>
        </p:txBody>
      </p:sp>
      <p:pic>
        <p:nvPicPr>
          <p:cNvPr id="27651" name="Picture 3" descr="kibera_2_6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73175"/>
            <a:ext cx="6911975" cy="5184775"/>
          </a:xfr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Chongqin</a:t>
            </a:r>
          </a:p>
        </p:txBody>
      </p:sp>
      <p:pic>
        <p:nvPicPr>
          <p:cNvPr id="28675" name="Picture 3" descr="megacitiesChongq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7561263" cy="5046663"/>
          </a:xfr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 campi profughi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it-IT" sz="2800"/>
              <a:t>Laos 1989</a:t>
            </a:r>
          </a:p>
          <a:p>
            <a:pPr>
              <a:defRPr/>
            </a:pPr>
            <a:r>
              <a:rPr lang="it-IT" sz="2800"/>
              <a:t>Zaire 1994</a:t>
            </a:r>
          </a:p>
          <a:p>
            <a:pPr>
              <a:defRPr/>
            </a:pPr>
            <a:r>
              <a:rPr lang="it-IT" sz="2800"/>
              <a:t>Darfur 2008</a:t>
            </a:r>
          </a:p>
        </p:txBody>
      </p:sp>
      <p:pic>
        <p:nvPicPr>
          <p:cNvPr id="29700" name="Picture 4" descr="rwandan_refugee_camp_in_east_zai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155700"/>
            <a:ext cx="3960813" cy="2654300"/>
          </a:xfrm>
          <a:noFill/>
        </p:spPr>
      </p:pic>
      <p:pic>
        <p:nvPicPr>
          <p:cNvPr id="29701" name="Picture 5" descr="ChiangKhamRefugeeCamp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4381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arfur_refugee_camp_in_ch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3995738"/>
            <a:ext cx="3816350" cy="286226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6062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Siria 2015: distribuzione viveri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Vaio\Downloads\rifugiati si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10" y="1571612"/>
            <a:ext cx="85679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279525"/>
          </a:xfrm>
        </p:spPr>
        <p:txBody>
          <a:bodyPr/>
          <a:lstStyle/>
          <a:p>
            <a:pPr algn="l">
              <a:defRPr/>
            </a:pPr>
            <a:r>
              <a:rPr lang="it-IT" sz="4000" dirty="0">
                <a:solidFill>
                  <a:srgbClr val="FFCC00"/>
                </a:solidFill>
              </a:rPr>
              <a:t>GAZA : </a:t>
            </a:r>
            <a:r>
              <a:rPr lang="it-IT" sz="4000" dirty="0" smtClean="0">
                <a:solidFill>
                  <a:srgbClr val="FFCC00"/>
                </a:solidFill>
              </a:rPr>
              <a:t>Fortezza, Città, Campo profughi</a:t>
            </a:r>
            <a:endParaRPr lang="it-IT" sz="4000" dirty="0">
              <a:solidFill>
                <a:srgbClr val="FFCC00"/>
              </a:solidFill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4" name="Picture 4" descr="A pall of smoke rises after an explosion from an Israeli missile strike on the Hamas controlled Islamic University in Gaza City on Monday (AP photo by Hatem Moussa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81075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assess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24250"/>
            <a:ext cx="571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07-israel-gaza-war-3012-08-430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4724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Le regioni europee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pgrow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5175"/>
            <a:ext cx="77152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latin typeface="Times New Roman" pitchFamily="18" charset="0"/>
              </a:rPr>
              <a:t>Crescita demografica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Chi vuole la pace?</a:t>
            </a:r>
            <a:endParaRPr lang="it-IT" smtClean="0">
              <a:solidFill>
                <a:schemeClr val="hlin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36734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La Filosofia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La Religione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I pacifisti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chemeClr val="hlink"/>
                </a:solidFill>
              </a:rPr>
              <a:t>I Combattenti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chemeClr val="hlink"/>
                </a:solidFill>
              </a:rPr>
              <a:t>I Non combattenti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chemeClr val="hlink"/>
                </a:solidFill>
              </a:rPr>
              <a:t>Le Vittime</a:t>
            </a:r>
            <a:endParaRPr lang="it-IT" b="1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0" y="1989138"/>
            <a:ext cx="4033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Legge internazionale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Costituzione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scienza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 affari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Gioventù da buttare (</a:t>
            </a:r>
            <a:r>
              <a:rPr lang="it-IT" dirty="0" err="1" smtClean="0"/>
              <a:t>Gunnar</a:t>
            </a:r>
            <a:r>
              <a:rPr lang="it-IT" dirty="0" smtClean="0"/>
              <a:t> </a:t>
            </a:r>
            <a:r>
              <a:rPr lang="it-IT" dirty="0" err="1" smtClean="0"/>
              <a:t>Heinsonn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it-IT" sz="4400" dirty="0" err="1" smtClean="0"/>
              <a:t>Afgh</a:t>
            </a:r>
            <a:r>
              <a:rPr lang="it-IT" sz="4400" dirty="0" smtClean="0"/>
              <a:t> e </a:t>
            </a:r>
            <a:r>
              <a:rPr lang="it-IT" sz="4400" dirty="0" err="1" smtClean="0"/>
              <a:t>Pak</a:t>
            </a:r>
            <a:r>
              <a:rPr lang="it-IT" sz="4400" dirty="0" smtClean="0"/>
              <a:t> : 38 </a:t>
            </a:r>
            <a:r>
              <a:rPr lang="it-IT" sz="4400" dirty="0" err="1" smtClean="0"/>
              <a:t>mln</a:t>
            </a:r>
            <a:r>
              <a:rPr lang="it-IT" sz="4400" dirty="0" smtClean="0"/>
              <a:t> di ragazzi</a:t>
            </a:r>
          </a:p>
          <a:p>
            <a:pPr>
              <a:lnSpc>
                <a:spcPct val="80000"/>
              </a:lnSpc>
              <a:defRPr/>
            </a:pPr>
            <a:r>
              <a:rPr lang="it-IT" sz="4400" dirty="0" smtClean="0"/>
              <a:t>Iraq 5,5 </a:t>
            </a:r>
            <a:r>
              <a:rPr lang="it-IT" sz="4400" dirty="0" err="1" smtClean="0"/>
              <a:t>mln</a:t>
            </a:r>
            <a:r>
              <a:rPr lang="it-IT" sz="4400" dirty="0" smtClean="0"/>
              <a:t> sotto 15 anni</a:t>
            </a:r>
          </a:p>
          <a:p>
            <a:pPr>
              <a:lnSpc>
                <a:spcPct val="80000"/>
              </a:lnSpc>
              <a:defRPr/>
            </a:pPr>
            <a:r>
              <a:rPr lang="it-IT" sz="4400" dirty="0" smtClean="0"/>
              <a:t>Dal 2022 360.000 all’anno età militare</a:t>
            </a:r>
          </a:p>
          <a:p>
            <a:pPr>
              <a:lnSpc>
                <a:spcPct val="80000"/>
              </a:lnSpc>
              <a:defRPr/>
            </a:pPr>
            <a:r>
              <a:rPr lang="it-IT" sz="4400" dirty="0" smtClean="0"/>
              <a:t>Ogni 1000 adulti 45-59 anni ci sono  0-14:</a:t>
            </a:r>
          </a:p>
          <a:p>
            <a:pPr>
              <a:lnSpc>
                <a:spcPct val="80000"/>
              </a:lnSpc>
              <a:defRPr/>
            </a:pPr>
            <a:r>
              <a:rPr lang="it-IT" sz="4400" dirty="0" smtClean="0"/>
              <a:t>Iraq: 5500------Boom</a:t>
            </a:r>
          </a:p>
          <a:p>
            <a:pPr>
              <a:lnSpc>
                <a:spcPct val="80000"/>
              </a:lnSpc>
              <a:defRPr/>
            </a:pPr>
            <a:r>
              <a:rPr lang="it-IT" sz="4400" dirty="0" smtClean="0"/>
              <a:t>USA: 1025----- Neutralità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4400" dirty="0" smtClean="0"/>
          </a:p>
          <a:p>
            <a:pPr>
              <a:defRPr/>
            </a:pPr>
            <a:endParaRPr lang="it-IT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UK: 885 </a:t>
            </a:r>
            <a:r>
              <a:rPr lang="it-IT" sz="4000" dirty="0" err="1" smtClean="0"/>
              <a:t>-----Capitolazione</a:t>
            </a:r>
            <a:r>
              <a:rPr lang="it-IT" sz="4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Germania: 590----Capitolazione 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Iran ogni 1000 14-25 ci sono 565 0-9---Tigre di carta demografica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Turchia sotto livello Usa: non può far emigrare o sacrificare i giovani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Russia e Cina: bassi tassi di nascita </a:t>
            </a:r>
            <a:r>
              <a:rPr lang="it-IT" sz="4000" dirty="0" err="1" smtClean="0"/>
              <a:t>---vicini</a:t>
            </a:r>
            <a:r>
              <a:rPr lang="it-IT" sz="4000" dirty="0" smtClean="0"/>
              <a:t> alla capitolazione</a:t>
            </a:r>
            <a:endParaRPr lang="it-IT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USA, UK, NZ, AUS, Canada, Irlanda attraggono emigranti da Polonia, Ucraina e Austria che sono già in capitolazione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Il 98% immigrati in Canada ha qualifiche migliori dei canadesi</a:t>
            </a:r>
          </a:p>
          <a:p>
            <a:pPr>
              <a:lnSpc>
                <a:spcPct val="80000"/>
              </a:lnSpc>
              <a:defRPr/>
            </a:pPr>
            <a:r>
              <a:rPr lang="it-IT" sz="4000" dirty="0" smtClean="0"/>
              <a:t>Nel 2050 necessari 150 </a:t>
            </a:r>
            <a:r>
              <a:rPr lang="it-IT" sz="4000" dirty="0" err="1" smtClean="0"/>
              <a:t>mln</a:t>
            </a:r>
            <a:r>
              <a:rPr lang="it-IT" sz="4000" dirty="0" smtClean="0"/>
              <a:t> di talento</a:t>
            </a:r>
          </a:p>
          <a:p>
            <a:pPr>
              <a:lnSpc>
                <a:spcPct val="80000"/>
              </a:lnSpc>
              <a:defRPr/>
            </a:pPr>
            <a:r>
              <a:rPr lang="it-IT" sz="4000" i="1" dirty="0" smtClean="0"/>
              <a:t>India </a:t>
            </a:r>
            <a:r>
              <a:rPr lang="it-IT" sz="4000" i="1" dirty="0" err="1" smtClean="0"/>
              <a:t>Brazil</a:t>
            </a:r>
            <a:r>
              <a:rPr lang="it-IT" sz="4000" i="1" dirty="0" smtClean="0"/>
              <a:t> </a:t>
            </a:r>
            <a:r>
              <a:rPr lang="it-IT" sz="4000" i="1" dirty="0" err="1" smtClean="0"/>
              <a:t>Messico-</a:t>
            </a:r>
            <a:r>
              <a:rPr lang="it-IT" sz="4000" i="1" dirty="0" smtClean="0"/>
              <a:t> 1,43 </a:t>
            </a:r>
            <a:r>
              <a:rPr lang="it-IT" sz="4000" i="1" dirty="0" err="1" smtClean="0"/>
              <a:t>mld</a:t>
            </a:r>
            <a:endParaRPr lang="it-IT" sz="4000" i="1" dirty="0" smtClean="0"/>
          </a:p>
          <a:p>
            <a:pPr>
              <a:defRPr/>
            </a:pPr>
            <a:endParaRPr lang="it-IT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0350"/>
            <a:ext cx="8229600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Le guerre in atto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Globali: </a:t>
            </a:r>
          </a:p>
          <a:p>
            <a:pPr>
              <a:defRPr/>
            </a:pPr>
            <a:r>
              <a:rPr lang="it-IT" dirty="0" smtClean="0"/>
              <a:t>1. Guerra per il Nuovo ordine mondiale (Potenze statali)</a:t>
            </a:r>
          </a:p>
          <a:p>
            <a:pPr>
              <a:defRPr/>
            </a:pPr>
            <a:r>
              <a:rPr lang="it-IT" dirty="0" smtClean="0"/>
              <a:t>2. Guerra per gli interessi privati (Gruppi economici, finanziari, Bande)</a:t>
            </a:r>
          </a:p>
          <a:p>
            <a:pPr>
              <a:defRPr/>
            </a:pPr>
            <a:r>
              <a:rPr lang="it-IT" dirty="0" smtClean="0"/>
              <a:t>Guerre Regionali e locali: Rappresentazioni.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1639" tIns="42452" rIns="81639" bIns="42452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it-IT" dirty="0"/>
              <a:t>La guerra come “soluzione” della crisi mondiale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 lIns="81639" tIns="42452" rIns="81639" bIns="42452"/>
          <a:lstStyle/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i="1" dirty="0"/>
              <a:t>Inflazione e Produzione, le due medicine. </a:t>
            </a:r>
          </a:p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i="1" dirty="0"/>
              <a:t>La guerra produce inflazione e l'inflazione banalizza il debito. </a:t>
            </a:r>
          </a:p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i="1" dirty="0"/>
              <a:t>La preparazione orienta le economie sui settori avanzati e fa accettare i sacrifici</a:t>
            </a:r>
          </a:p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dirty="0"/>
              <a:t>I conflitti attivi e potenziali a</a:t>
            </a:r>
            <a:r>
              <a:rPr lang="it-IT" i="1" dirty="0"/>
              <a:t>umentano i consumi di guerra a scapito di quelli sociali</a:t>
            </a:r>
          </a:p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i="1" dirty="0"/>
              <a:t>La ricostruzione alza i Pil. </a:t>
            </a:r>
          </a:p>
          <a:p>
            <a:pPr marL="391686" indent="-293764">
              <a:spcBef>
                <a:spcPts val="544"/>
              </a:spcBef>
              <a:buClr>
                <a:srgbClr val="FFCC99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it-IT" i="1" dirty="0"/>
              <a:t>La guerra concentra la ricchezza nelle mani del potere economico e ne migliora la gestione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Le guerre non scoppiano più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4400" b="1" dirty="0" smtClean="0"/>
              <a:t>Strisciano</a:t>
            </a:r>
          </a:p>
          <a:p>
            <a:pPr>
              <a:defRPr/>
            </a:pPr>
            <a:r>
              <a:rPr lang="it-IT" sz="4400" b="1" dirty="0" smtClean="0"/>
              <a:t>Bruciano</a:t>
            </a:r>
          </a:p>
          <a:p>
            <a:pPr>
              <a:defRPr/>
            </a:pPr>
            <a:r>
              <a:rPr lang="it-IT" sz="4400" b="1" dirty="0" smtClean="0"/>
              <a:t>Non finiscono mai</a:t>
            </a:r>
          </a:p>
          <a:p>
            <a:pPr>
              <a:defRPr/>
            </a:pPr>
            <a:r>
              <a:rPr lang="it-IT" sz="4400" b="1" dirty="0" smtClean="0"/>
              <a:t>Non vince più nessuno</a:t>
            </a:r>
            <a:endParaRPr lang="it-IT" sz="4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Ultima Primavera araba 2011</a:t>
            </a:r>
            <a:endParaRPr lang="it-IT" dirty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71688"/>
            <a:ext cx="8258175" cy="4357687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India -Pakistan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274638"/>
            <a:ext cx="6408738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Corea - Giappone</a:t>
            </a:r>
          </a:p>
        </p:txBody>
      </p:sp>
      <p:pic>
        <p:nvPicPr>
          <p:cNvPr id="45059" name="Picture 8" descr="MC90031946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213100"/>
            <a:ext cx="1830388" cy="1768475"/>
          </a:xfrm>
          <a:noFill/>
        </p:spPr>
      </p:pic>
      <p:pic>
        <p:nvPicPr>
          <p:cNvPr id="4506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844675"/>
            <a:ext cx="6659562" cy="4924425"/>
          </a:xfrm>
        </p:spPr>
      </p:pic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5076825" y="37163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       I padri della pace</a:t>
            </a:r>
            <a:endParaRPr lang="it-IT" smtClean="0">
              <a:solidFill>
                <a:schemeClr val="hlink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guerra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giusta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Padri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della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Chiesa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S.Agostino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S.Tommaso</a:t>
            </a:r>
            <a:r>
              <a:rPr lang="en-US" sz="2800" b="1" dirty="0" smtClean="0"/>
              <a:t>, S. </a:t>
            </a:r>
            <a:r>
              <a:rPr lang="en-US" sz="2800" b="1" dirty="0" err="1" smtClean="0"/>
              <a:t>Ireneo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S.Alberto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ecc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Erasmo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Rotterdam: </a:t>
            </a:r>
            <a:r>
              <a:rPr lang="en-US" sz="2800" b="1" dirty="0" err="1" smtClean="0"/>
              <a:t>progetto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etico</a:t>
            </a:r>
            <a:r>
              <a:rPr lang="en-US" sz="2800" b="1" dirty="0" smtClean="0"/>
              <a:t>. Non è </a:t>
            </a:r>
            <a:r>
              <a:rPr lang="en-US" sz="2800" b="1" dirty="0" err="1" smtClean="0"/>
              <a:t>santo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Immanuel Kant: </a:t>
            </a:r>
            <a:r>
              <a:rPr lang="en-US" sz="2800" b="1" dirty="0" err="1" smtClean="0"/>
              <a:t>progetto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giuridico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Inascoltato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Gandhi: non </a:t>
            </a:r>
            <a:r>
              <a:rPr lang="en-US" sz="2800" b="1" dirty="0" err="1" smtClean="0"/>
              <a:t>violenza</a:t>
            </a:r>
            <a:r>
              <a:rPr lang="en-US" sz="2800" b="1" dirty="0" smtClean="0"/>
              <a:t> (Ahimsa). A</a:t>
            </a:r>
            <a:r>
              <a:rPr lang="it-IT" sz="2800" b="1" dirty="0" err="1" smtClean="0"/>
              <a:t>ssassinato</a:t>
            </a:r>
            <a:r>
              <a:rPr lang="it-IT" sz="2800" b="1" dirty="0" smtClean="0"/>
              <a:t>. Il suo erede spirituale </a:t>
            </a:r>
            <a:r>
              <a:rPr lang="it-IT" sz="2800" b="1" dirty="0" err="1" smtClean="0"/>
              <a:t>Jawaharlal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Nehru</a:t>
            </a:r>
            <a:r>
              <a:rPr lang="it-IT" sz="2800" b="1" dirty="0" smtClean="0"/>
              <a:t>, assassinato. Sua figlia </a:t>
            </a:r>
            <a:r>
              <a:rPr lang="it-IT" sz="2800" b="1" dirty="0" err="1" smtClean="0"/>
              <a:t>Indira</a:t>
            </a:r>
            <a:r>
              <a:rPr lang="it-IT" sz="2800" b="1" dirty="0" smtClean="0"/>
              <a:t>, assassinata. Suo figlio </a:t>
            </a:r>
            <a:r>
              <a:rPr lang="it-IT" sz="2800" b="1" dirty="0" err="1" smtClean="0"/>
              <a:t>Rajv</a:t>
            </a:r>
            <a:r>
              <a:rPr lang="it-IT" sz="2800" b="1" dirty="0" smtClean="0"/>
              <a:t>, assassinato.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Martin Luther King: pace e </a:t>
            </a:r>
            <a:r>
              <a:rPr lang="en-US" sz="2800" b="1" dirty="0" err="1" smtClean="0"/>
              <a:t>diritti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civili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Assassinato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Pacifismo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strumentale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senza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Giustizia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Libertà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Dignità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Meglio</a:t>
            </a:r>
            <a:r>
              <a:rPr lang="en-US" sz="2800" b="1" dirty="0" smtClean="0"/>
              <a:t> Rossi </a:t>
            </a:r>
            <a:r>
              <a:rPr lang="en-US" sz="2800" b="1" dirty="0" err="1" smtClean="0"/>
              <a:t>che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morti</a:t>
            </a:r>
            <a:r>
              <a:rPr lang="en-US" sz="2800" b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 Africa Pivot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46084" name="Picture 4" descr="750x750_africa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804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284663" y="458152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076825" y="479742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5435600" y="50847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932363" y="53006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4356100" y="53006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859338" y="609282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3563938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4140200" y="37893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851275" y="36449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4643438" y="29972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4932363" y="37163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795963" y="40767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708400" y="22050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2268538" y="19891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>
            <a:off x="1835150" y="22050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1908175" y="25654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2051050" y="27813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2195513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2916238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059113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6156325" y="35004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6443663" y="170021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3492500" y="13414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6659563" y="25654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5219700" y="24209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4572000" y="21336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5219700" y="14128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6588125" y="522922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4643438" y="15573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186" name="AutoShape 34"/>
          <p:cNvSpPr>
            <a:spLocks noChangeArrowheads="1"/>
          </p:cNvSpPr>
          <p:nvPr/>
        </p:nvSpPr>
        <p:spPr bwMode="auto">
          <a:xfrm>
            <a:off x="6156325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916238" y="260350"/>
            <a:ext cx="5781675" cy="252095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u="sng" smtClean="0">
                <a:solidFill>
                  <a:schemeClr val="hlink"/>
                </a:solidFill>
              </a:rPr>
              <a:t>Burundi</a:t>
            </a:r>
            <a:r>
              <a:rPr lang="it-IT" sz="2800" smtClean="0">
                <a:solidFill>
                  <a:schemeClr val="hlink"/>
                </a:solidFill>
              </a:rPr>
              <a:t/>
            </a:r>
            <a:br>
              <a:rPr lang="it-IT" sz="2800" smtClean="0">
                <a:solidFill>
                  <a:schemeClr val="hlink"/>
                </a:solidFill>
              </a:rPr>
            </a:br>
            <a:r>
              <a:rPr lang="it-IT" sz="2800" smtClean="0">
                <a:solidFill>
                  <a:schemeClr val="tx1"/>
                </a:solidFill>
              </a:rPr>
              <a:t>L’ultimo decennio di guerra tra Tutsi e Hutu, iniziato nel 1993, ha provocato almeno 300.000 morti ed un milione di sfollati.</a:t>
            </a:r>
            <a:r>
              <a:rPr lang="it-IT" sz="2800" smtClean="0"/>
              <a:t> </a:t>
            </a:r>
          </a:p>
        </p:txBody>
      </p:sp>
      <p:pic>
        <p:nvPicPr>
          <p:cNvPr id="471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13100"/>
            <a:ext cx="6383338" cy="3509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Asia Pacifico</a:t>
            </a:r>
          </a:p>
        </p:txBody>
      </p:sp>
      <p:pic>
        <p:nvPicPr>
          <p:cNvPr id="48131" name="Picture 5" descr="ANd9GcQRgaFv4-zhc02MAyofIgiBk9xBiNFhCTnQFr2TD05FSF-u-C1PY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628775"/>
            <a:ext cx="6264275" cy="4972050"/>
          </a:xfrm>
          <a:noFill/>
        </p:spPr>
      </p:pic>
      <p:pic>
        <p:nvPicPr>
          <p:cNvPr id="48132" name="Picture 8" descr="MC90031946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420938"/>
            <a:ext cx="1830388" cy="1768475"/>
          </a:xfrm>
          <a:noFill/>
        </p:spPr>
      </p:pic>
      <p:pic>
        <p:nvPicPr>
          <p:cNvPr id="48133" name="Picture 10" descr="MP900422436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77050" y="1052513"/>
            <a:ext cx="2411413" cy="1597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Siria 2015</a:t>
            </a:r>
            <a:endParaRPr lang="it-IT" dirty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00150"/>
            <a:ext cx="7500937" cy="5592763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Califfato??</a:t>
            </a:r>
            <a:endParaRPr lang="it-IT" dirty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8675" y="1600200"/>
            <a:ext cx="7486650" cy="4525963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it-IT" dirty="0" smtClean="0"/>
              <a:t>2015 Califfato ISIS</a:t>
            </a:r>
            <a:endParaRPr lang="it-IT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1686" indent="-293764"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it-IT" dirty="0"/>
              <a:t>Cosa vuole e per chi lavora</a:t>
            </a:r>
            <a:r>
              <a:rPr lang="it-IT" dirty="0" smtClean="0"/>
              <a:t>?  </a:t>
            </a:r>
            <a:r>
              <a:rPr lang="it-IT" dirty="0" err="1" smtClean="0"/>
              <a:t>Bakr</a:t>
            </a:r>
            <a:r>
              <a:rPr lang="it-IT" dirty="0" smtClean="0"/>
              <a:t> Al </a:t>
            </a:r>
            <a:r>
              <a:rPr lang="it-IT" dirty="0" err="1" smtClean="0"/>
              <a:t>Bagdadi</a:t>
            </a:r>
            <a:r>
              <a:rPr lang="it-IT" dirty="0" smtClean="0"/>
              <a:t> prigioniero degli Usa fino al 2008. </a:t>
            </a:r>
          </a:p>
          <a:p>
            <a:pPr marL="391686" indent="-293764"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it-IT" dirty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7705725" cy="381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tIns="22402"/>
          <a:lstStyle/>
          <a:p>
            <a:pPr marL="391686" indent="-293764" algn="ctr">
              <a:buClr>
                <a:srgbClr val="FFCC99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it-IT" dirty="0" smtClean="0"/>
              <a:t>Senatore </a:t>
            </a:r>
            <a:r>
              <a:rPr lang="it-IT" dirty="0" err="1" smtClean="0"/>
              <a:t>McCain</a:t>
            </a:r>
            <a:r>
              <a:rPr lang="it-IT" dirty="0" smtClean="0"/>
              <a:t> con ribelli siriani</a:t>
            </a:r>
            <a:endParaRPr lang="it-IT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143125"/>
            <a:ext cx="6988175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Aree petrolifere </a:t>
            </a:r>
            <a:r>
              <a:rPr lang="it-IT" dirty="0" err="1" smtClean="0"/>
              <a:t>Isis</a:t>
            </a:r>
            <a:endParaRPr lang="it-IT" dirty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49363"/>
            <a:ext cx="7085012" cy="5608637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2011-2015 Libia nel caos</a:t>
            </a:r>
            <a:endParaRPr lang="it-IT" dirty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938" y="1792288"/>
            <a:ext cx="9009062" cy="5065712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 Medio Oriente</a:t>
            </a:r>
          </a:p>
        </p:txBody>
      </p:sp>
      <p:pic>
        <p:nvPicPr>
          <p:cNvPr id="55299" name="Picture 17" descr="MC90032042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9300" y="3405188"/>
            <a:ext cx="912813" cy="914400"/>
          </a:xfrm>
          <a:noFill/>
        </p:spPr>
      </p:pic>
      <p:pic>
        <p:nvPicPr>
          <p:cNvPr id="5530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989138"/>
            <a:ext cx="8229600" cy="4525962"/>
          </a:xfrm>
        </p:spPr>
      </p:pic>
      <p:pic>
        <p:nvPicPr>
          <p:cNvPr id="55301" name="Picture 21" descr="MC90032042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4005263"/>
            <a:ext cx="912812" cy="91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       Mai </a:t>
            </a:r>
            <a:r>
              <a:rPr lang="en-US" sz="4000" dirty="0" err="1" smtClean="0">
                <a:solidFill>
                  <a:schemeClr val="hlink"/>
                </a:solidFill>
              </a:rPr>
              <a:t>più</a:t>
            </a:r>
            <a:r>
              <a:rPr lang="en-US" sz="4000" dirty="0" smtClean="0">
                <a:solidFill>
                  <a:schemeClr val="hlink"/>
                </a:solidFill>
              </a:rPr>
              <a:t> Guerre </a:t>
            </a:r>
            <a:endParaRPr lang="it-IT" sz="4000" dirty="0" smtClean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859712" cy="45259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/>
              <a:t>Società delle Nazioni  1919: Prevenire, Dialogare</a:t>
            </a:r>
          </a:p>
          <a:p>
            <a:pPr eaLnBrk="1" hangingPunct="1">
              <a:defRPr/>
            </a:pPr>
            <a:r>
              <a:rPr lang="it-IT" b="1" dirty="0" smtClean="0"/>
              <a:t>Il Patto di Locarno,1926, Germania entra nella Società delle Nazioni. </a:t>
            </a:r>
          </a:p>
          <a:p>
            <a:pPr eaLnBrk="1" hangingPunct="1">
              <a:defRPr/>
            </a:pPr>
            <a:r>
              <a:rPr lang="en-US" b="1" dirty="0" err="1" smtClean="0"/>
              <a:t>Patto</a:t>
            </a:r>
            <a:r>
              <a:rPr lang="en-US" b="1" dirty="0" smtClean="0"/>
              <a:t> Brian- Kellogg 1928: </a:t>
            </a:r>
            <a:r>
              <a:rPr lang="en-US" b="1" dirty="0" err="1" smtClean="0"/>
              <a:t>rinuncia</a:t>
            </a:r>
            <a:r>
              <a:rPr lang="en-US" b="1" dirty="0" smtClean="0"/>
              <a:t> 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/>
              <a:t>guerra</a:t>
            </a:r>
            <a:r>
              <a:rPr lang="en-US" b="1" dirty="0" smtClean="0"/>
              <a:t> come </a:t>
            </a:r>
            <a:r>
              <a:rPr lang="en-US" b="1" dirty="0" err="1" smtClean="0"/>
              <a:t>strumento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politica</a:t>
            </a:r>
            <a:r>
              <a:rPr lang="en-US" b="1" dirty="0" smtClean="0"/>
              <a:t> </a:t>
            </a:r>
            <a:r>
              <a:rPr lang="en-US" b="1" dirty="0" err="1" smtClean="0"/>
              <a:t>internazionale</a:t>
            </a:r>
            <a:r>
              <a:rPr lang="en-US" b="1" dirty="0" smtClean="0"/>
              <a:t>. </a:t>
            </a:r>
            <a:r>
              <a:rPr lang="en-US" b="1" dirty="0" err="1" smtClean="0"/>
              <a:t>Ratificato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63 </a:t>
            </a:r>
            <a:r>
              <a:rPr lang="en-US" b="1" dirty="0" err="1" smtClean="0"/>
              <a:t>paesi</a:t>
            </a:r>
            <a:r>
              <a:rPr lang="en-US" b="1" dirty="0" smtClean="0"/>
              <a:t> </a:t>
            </a:r>
            <a:r>
              <a:rPr lang="en-US" b="1" dirty="0" err="1" smtClean="0"/>
              <a:t>fino</a:t>
            </a:r>
            <a:r>
              <a:rPr lang="en-US" b="1" dirty="0" smtClean="0"/>
              <a:t> al 1939 e </a:t>
            </a:r>
            <a:r>
              <a:rPr lang="en-US" b="1" dirty="0" err="1" smtClean="0"/>
              <a:t>scoppia</a:t>
            </a:r>
            <a:r>
              <a:rPr lang="en-US" b="1" dirty="0" smtClean="0"/>
              <a:t> la </a:t>
            </a:r>
            <a:r>
              <a:rPr lang="en-US" b="1" dirty="0" err="1" smtClean="0"/>
              <a:t>guerra</a:t>
            </a:r>
            <a:r>
              <a:rPr lang="en-US" b="1" dirty="0" smtClean="0"/>
              <a:t>. </a:t>
            </a:r>
          </a:p>
          <a:p>
            <a:pPr eaLnBrk="1" hangingPunct="1">
              <a:defRPr/>
            </a:pPr>
            <a:r>
              <a:rPr lang="en-US" b="1" dirty="0" err="1" smtClean="0"/>
              <a:t>Estinta</a:t>
            </a:r>
            <a:r>
              <a:rPr lang="en-US" b="1" dirty="0" smtClean="0"/>
              <a:t> </a:t>
            </a:r>
            <a:r>
              <a:rPr lang="en-US" b="1" dirty="0" err="1" smtClean="0"/>
              <a:t>nel</a:t>
            </a:r>
            <a:r>
              <a:rPr lang="en-US" b="1" dirty="0" smtClean="0"/>
              <a:t> 1946 per aver </a:t>
            </a:r>
            <a:r>
              <a:rPr lang="en-US" b="1" dirty="0" err="1" smtClean="0"/>
              <a:t>fallito</a:t>
            </a:r>
            <a:r>
              <a:rPr lang="en-US" b="1" dirty="0" smtClean="0"/>
              <a:t>. </a:t>
            </a:r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Artico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133600"/>
            <a:ext cx="4464050" cy="3671888"/>
          </a:xfrm>
        </p:spPr>
      </p:pic>
      <p:sp>
        <p:nvSpPr>
          <p:cNvPr id="573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605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>
                <a:latin typeface="Verdana" pitchFamily="34" charset="0"/>
              </a:rPr>
              <a:t>Russia, Usa, Canada, Norvegia, Danimarca</a:t>
            </a:r>
          </a:p>
          <a:p>
            <a:pPr eaLnBrk="1" hangingPunct="1">
              <a:defRPr/>
            </a:pPr>
            <a:r>
              <a:rPr lang="it-IT" sz="2800" smtClean="0">
                <a:latin typeface="Verdana" pitchFamily="34" charset="0"/>
              </a:rPr>
              <a:t>25% riserve combustibile</a:t>
            </a:r>
          </a:p>
          <a:p>
            <a:pPr eaLnBrk="1" hangingPunct="1">
              <a:defRPr/>
            </a:pPr>
            <a:r>
              <a:rPr lang="it-IT" sz="2800" smtClean="0">
                <a:latin typeface="Verdana" pitchFamily="34" charset="0"/>
              </a:rPr>
              <a:t>Metano del permafrost</a:t>
            </a:r>
          </a:p>
          <a:p>
            <a:pPr eaLnBrk="1" hangingPunct="1">
              <a:defRPr/>
            </a:pPr>
            <a:r>
              <a:rPr lang="it-IT" sz="2800" smtClean="0">
                <a:latin typeface="Verdana" pitchFamily="34" charset="0"/>
              </a:rPr>
              <a:t>Bomba a orologeria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274638"/>
            <a:ext cx="64087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Le rotte artiche</a:t>
            </a:r>
            <a:endParaRPr lang="it-IT" smtClean="0">
              <a:solidFill>
                <a:schemeClr val="hlink"/>
              </a:solidFill>
            </a:endParaRPr>
          </a:p>
        </p:txBody>
      </p:sp>
      <p:pic>
        <p:nvPicPr>
          <p:cNvPr id="57347" name="Picture 5" descr="MC90041362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76700"/>
            <a:ext cx="1719263" cy="1790700"/>
          </a:xfrm>
          <a:noFill/>
        </p:spPr>
      </p:pic>
      <p:pic>
        <p:nvPicPr>
          <p:cNvPr id="57348" name="Picture 4" descr="ANd9GcTg1i6m_y3UYVE7MuHStp8WU-34bEscw_oJt1MN4LU9EuIZcu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349500"/>
            <a:ext cx="68040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8372" name="Picture 5" descr="regioni_artiche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5201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260350"/>
            <a:ext cx="6418262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Guerra in Artico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16113"/>
            <a:ext cx="8229600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Permafrost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060575"/>
            <a:ext cx="70675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Sostenibilità</a:t>
            </a:r>
            <a:endParaRPr lang="it-IT"/>
          </a:p>
        </p:txBody>
      </p:sp>
      <p:pic>
        <p:nvPicPr>
          <p:cNvPr id="61443" name="Picture 4" descr="defensechar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77988"/>
            <a:ext cx="6911975" cy="5180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6600" dirty="0" smtClean="0"/>
              <a:t>Grazie dell’attenzione</a:t>
            </a:r>
            <a:endParaRPr lang="it-IT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    Le istituzioni al servizio della pace</a:t>
            </a:r>
            <a:endParaRPr lang="it-IT" sz="4000" smtClean="0">
              <a:solidFill>
                <a:schemeClr val="hlink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71612"/>
            <a:ext cx="76438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Nazioni</a:t>
            </a:r>
            <a:r>
              <a:rPr lang="en-US" dirty="0" smtClean="0"/>
              <a:t> Unite</a:t>
            </a:r>
          </a:p>
          <a:p>
            <a:pPr eaLnBrk="1" hangingPunct="1">
              <a:defRPr/>
            </a:pPr>
            <a:r>
              <a:rPr lang="en-US" dirty="0" err="1" smtClean="0"/>
              <a:t>Oltre</a:t>
            </a:r>
            <a:r>
              <a:rPr lang="en-US" dirty="0" smtClean="0"/>
              <a:t> 1000 </a:t>
            </a:r>
            <a:r>
              <a:rPr lang="en-US" dirty="0" err="1" smtClean="0"/>
              <a:t>grandi</a:t>
            </a:r>
            <a:r>
              <a:rPr lang="en-US" dirty="0" smtClean="0"/>
              <a:t> </a:t>
            </a:r>
            <a:r>
              <a:rPr lang="en-US" dirty="0" err="1" smtClean="0"/>
              <a:t>organizzazioni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dimensioni</a:t>
            </a:r>
            <a:r>
              <a:rPr lang="en-US" dirty="0" smtClean="0"/>
              <a:t> </a:t>
            </a:r>
            <a:r>
              <a:rPr lang="en-US" dirty="0" err="1" smtClean="0"/>
              <a:t>globali</a:t>
            </a:r>
            <a:r>
              <a:rPr lang="en-US" dirty="0" smtClean="0"/>
              <a:t> del </a:t>
            </a:r>
            <a:r>
              <a:rPr lang="en-US" dirty="0" err="1" smtClean="0"/>
              <a:t>tipo</a:t>
            </a:r>
            <a:r>
              <a:rPr lang="en-US" dirty="0" smtClean="0"/>
              <a:t>: Amnesty International, Medici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frontiere</a:t>
            </a:r>
            <a:r>
              <a:rPr lang="en-US" dirty="0" smtClean="0"/>
              <a:t>, Human Rights Watch, </a:t>
            </a:r>
            <a:r>
              <a:rPr lang="en-US" dirty="0" err="1" smtClean="0"/>
              <a:t>Corpi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Pace, Carnegie Endowment, </a:t>
            </a:r>
            <a:r>
              <a:rPr lang="en-US" dirty="0" err="1" smtClean="0"/>
              <a:t>Comunità</a:t>
            </a:r>
            <a:r>
              <a:rPr lang="en-US" dirty="0" smtClean="0"/>
              <a:t> S. </a:t>
            </a:r>
            <a:r>
              <a:rPr lang="en-US" dirty="0" err="1" smtClean="0"/>
              <a:t>Egidio</a:t>
            </a:r>
            <a:r>
              <a:rPr lang="en-US" dirty="0" smtClean="0"/>
              <a:t>, </a:t>
            </a:r>
            <a:r>
              <a:rPr lang="en-US" dirty="0" err="1" smtClean="0"/>
              <a:t>Shanti</a:t>
            </a:r>
            <a:r>
              <a:rPr lang="en-US" dirty="0" smtClean="0"/>
              <a:t> </a:t>
            </a:r>
            <a:r>
              <a:rPr lang="en-US" dirty="0" err="1" smtClean="0"/>
              <a:t>Sena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it-IT" dirty="0" err="1" smtClean="0"/>
              <a:t>Military</a:t>
            </a:r>
            <a:r>
              <a:rPr lang="it-IT" dirty="0" smtClean="0"/>
              <a:t> </a:t>
            </a:r>
            <a:r>
              <a:rPr lang="it-IT" dirty="0" err="1" smtClean="0"/>
              <a:t>Counseling</a:t>
            </a:r>
            <a:r>
              <a:rPr lang="it-IT" dirty="0" smtClean="0"/>
              <a:t> Network, </a:t>
            </a:r>
            <a:r>
              <a:rPr lang="it-IT" dirty="0" err="1" smtClean="0"/>
              <a:t>Mothers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Peace</a:t>
            </a:r>
            <a:r>
              <a:rPr lang="it-IT" dirty="0" smtClean="0"/>
              <a:t>, </a:t>
            </a:r>
            <a:r>
              <a:rPr lang="it-IT" dirty="0" smtClean="0"/>
              <a:t> </a:t>
            </a:r>
            <a:r>
              <a:rPr lang="it-IT" dirty="0" smtClean="0"/>
              <a:t>Brigate delle Nonne per la pace,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333375"/>
            <a:ext cx="686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   Il ripudio della guerra</a:t>
            </a:r>
            <a:endParaRPr lang="it-IT" smtClean="0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chemeClr val="hlink"/>
                </a:solidFill>
              </a:rPr>
              <a:t>La Carta dell’ONU</a:t>
            </a:r>
            <a:r>
              <a:rPr lang="it-IT" sz="2800" b="1" smtClean="0"/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Sicurezza: 143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Pace:  47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Guerra: 1 (Scourge of war, il flagello della guerra)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Assemblea Generale: 69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Segretario Generale:   11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Consiglio di Sicurezza: 108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smtClean="0"/>
              <a:t>Cap. VII e Ingerenza Umanitaria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  La </a:t>
            </a:r>
            <a:r>
              <a:rPr lang="en-US" sz="4000" dirty="0" err="1" smtClean="0">
                <a:solidFill>
                  <a:schemeClr val="hlink"/>
                </a:solidFill>
              </a:rPr>
              <a:t>guerra</a:t>
            </a:r>
            <a:r>
              <a:rPr lang="en-US" sz="4000" dirty="0" smtClean="0">
                <a:solidFill>
                  <a:schemeClr val="hlink"/>
                </a:solidFill>
              </a:rPr>
              <a:t> è </a:t>
            </a:r>
            <a:r>
              <a:rPr lang="en-US" sz="4000" dirty="0" err="1" smtClean="0">
                <a:solidFill>
                  <a:schemeClr val="hlink"/>
                </a:solidFill>
              </a:rPr>
              <a:t>una</a:t>
            </a:r>
            <a:r>
              <a:rPr lang="en-US" sz="4000" dirty="0" smtClean="0">
                <a:solidFill>
                  <a:schemeClr val="hlink"/>
                </a:solidFill>
              </a:rPr>
              <a:t/>
            </a:r>
            <a:br>
              <a:rPr lang="en-US" sz="4000" dirty="0" smtClean="0">
                <a:solidFill>
                  <a:schemeClr val="hlink"/>
                </a:solidFill>
              </a:rPr>
            </a:br>
            <a:r>
              <a:rPr lang="en-US" sz="4000" dirty="0" smtClean="0">
                <a:solidFill>
                  <a:schemeClr val="hlink"/>
                </a:solidFill>
              </a:rPr>
              <a:t> “</a:t>
            </a:r>
            <a:r>
              <a:rPr lang="en-US" sz="4000" dirty="0" err="1" smtClean="0">
                <a:solidFill>
                  <a:schemeClr val="hlink"/>
                </a:solidFill>
              </a:rPr>
              <a:t>costante</a:t>
            </a:r>
            <a:r>
              <a:rPr lang="en-US" sz="4000" dirty="0" smtClean="0">
                <a:solidFill>
                  <a:schemeClr val="hlink"/>
                </a:solidFill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</a:rPr>
              <a:t>geopolitica</a:t>
            </a:r>
            <a:r>
              <a:rPr lang="en-US" sz="4000" dirty="0" smtClean="0">
                <a:solidFill>
                  <a:schemeClr val="hlink"/>
                </a:solidFill>
              </a:rPr>
              <a:t>”</a:t>
            </a:r>
            <a:endParaRPr lang="it-IT" sz="4000" dirty="0" smtClean="0">
              <a:solidFill>
                <a:schemeClr val="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4000" dirty="0" smtClean="0"/>
              <a:t>Dean Rusk 1962 , </a:t>
            </a:r>
            <a:r>
              <a:rPr lang="en-GB" sz="4000" dirty="0" err="1" smtClean="0"/>
              <a:t>Segretario</a:t>
            </a:r>
            <a:r>
              <a:rPr lang="en-GB" sz="4000" dirty="0" smtClean="0"/>
              <a:t> </a:t>
            </a:r>
            <a:r>
              <a:rPr lang="en-GB" sz="4000" dirty="0" err="1" smtClean="0"/>
              <a:t>di</a:t>
            </a:r>
            <a:r>
              <a:rPr lang="en-GB" sz="4000" dirty="0" smtClean="0"/>
              <a:t> </a:t>
            </a:r>
            <a:r>
              <a:rPr lang="en-GB" sz="4000" dirty="0" err="1" smtClean="0"/>
              <a:t>Stato</a:t>
            </a:r>
            <a:r>
              <a:rPr lang="en-GB" sz="4000" dirty="0" smtClean="0"/>
              <a:t> </a:t>
            </a:r>
            <a:r>
              <a:rPr lang="en-GB" sz="4000" dirty="0" err="1" smtClean="0"/>
              <a:t>di</a:t>
            </a:r>
            <a:r>
              <a:rPr lang="en-GB" sz="4000" dirty="0" smtClean="0"/>
              <a:t> J.F. Kennedy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4000" dirty="0" err="1" smtClean="0"/>
              <a:t>L’Intervento</a:t>
            </a:r>
            <a:r>
              <a:rPr lang="en-GB" sz="4000" dirty="0" smtClean="0"/>
              <a:t> </a:t>
            </a:r>
            <a:r>
              <a:rPr lang="en-GB" sz="4000" dirty="0" err="1" smtClean="0"/>
              <a:t>Militare</a:t>
            </a:r>
            <a:r>
              <a:rPr lang="en-GB" sz="4000" dirty="0" smtClean="0"/>
              <a:t> </a:t>
            </a:r>
            <a:r>
              <a:rPr lang="en-GB" sz="4000" dirty="0" err="1" smtClean="0"/>
              <a:t>Internazionale</a:t>
            </a:r>
            <a:r>
              <a:rPr lang="en-GB" sz="4000" dirty="0" smtClean="0"/>
              <a:t>  è la 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chemeClr val="hlink"/>
                </a:solidFill>
              </a:rPr>
              <a:t>costante geopolitica</a:t>
            </a:r>
            <a:r>
              <a:rPr lang="it-IT" sz="4000" dirty="0" smtClean="0"/>
              <a:t> degli Stati Uniti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4000" dirty="0" smtClean="0"/>
              <a:t>168 operazioni all’estero dal 1798 al 1945.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7175" y="1773238"/>
            <a:ext cx="4824413" cy="4897437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E’ normale che ci siano i Pretesti di guerra</a:t>
            </a:r>
            <a:br>
              <a:rPr lang="it-IT" sz="4000" dirty="0" smtClean="0"/>
            </a:b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smtClean="0"/>
              <a:t>e mai nessun pretesto per fare la Pace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3200" i="1" dirty="0" smtClean="0">
              <a:solidFill>
                <a:srgbClr val="FF9933"/>
              </a:solidFill>
            </a:endParaRPr>
          </a:p>
        </p:txBody>
      </p:sp>
      <p:pic>
        <p:nvPicPr>
          <p:cNvPr id="11267" name="Picture 3" descr="truth_is_the_first_casualty_of_by_josh_bai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460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42911" y="404813"/>
            <a:ext cx="8177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guerra  è   “normale”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1903</TotalTime>
  <Words>898</Words>
  <Application>Microsoft Office PowerPoint</Application>
  <PresentationFormat>Presentazione su schermo (4:3)</PresentationFormat>
  <Paragraphs>171</Paragraphs>
  <Slides>56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Stream</vt:lpstr>
      <vt:lpstr> </vt:lpstr>
      <vt:lpstr>Guerra globale</vt:lpstr>
      <vt:lpstr>Chi vuole la pace?</vt:lpstr>
      <vt:lpstr>       I padri della pace</vt:lpstr>
      <vt:lpstr>       Mai più Guerre </vt:lpstr>
      <vt:lpstr>    Le istituzioni al servizio della pace</vt:lpstr>
      <vt:lpstr>   Il ripudio della guerra</vt:lpstr>
      <vt:lpstr>  La guerra è una  “costante geopolitica”</vt:lpstr>
      <vt:lpstr>E’ normale che ci siano i Pretesti di guerra   e mai nessun pretesto per fare la Pace  </vt:lpstr>
      <vt:lpstr>Anche vivere così è “normale”</vt:lpstr>
      <vt:lpstr>Le vittime sono “normali”</vt:lpstr>
      <vt:lpstr>E’ normale</vt:lpstr>
      <vt:lpstr>Il gioco della guerra</vt:lpstr>
      <vt:lpstr>I nuovi fattori geopolitici</vt:lpstr>
      <vt:lpstr>Fascia di prossimità europea: favorire la cooperazione</vt:lpstr>
      <vt:lpstr>Status frontaliero</vt:lpstr>
      <vt:lpstr>Ucraina 2014-2015 </vt:lpstr>
      <vt:lpstr>Diapositiva 18</vt:lpstr>
      <vt:lpstr>Crisi Ucraina: Pale 1791</vt:lpstr>
      <vt:lpstr>Megalopoli e periferie</vt:lpstr>
      <vt:lpstr>Rio &amp; Caracas</vt:lpstr>
      <vt:lpstr>Nairobi</vt:lpstr>
      <vt:lpstr>Chongqin</vt:lpstr>
      <vt:lpstr>I campi profughi</vt:lpstr>
      <vt:lpstr>Diapositiva 25</vt:lpstr>
      <vt:lpstr>Siria 2015: distribuzione viveri</vt:lpstr>
      <vt:lpstr>GAZA : Fortezza, Città, Campo profughi</vt:lpstr>
      <vt:lpstr>Le regioni europee</vt:lpstr>
      <vt:lpstr>Diapositiva 29</vt:lpstr>
      <vt:lpstr>Gioventù da buttare (Gunnar Heinsonn)</vt:lpstr>
      <vt:lpstr>Diapositiva 31</vt:lpstr>
      <vt:lpstr>Diapositiva 32</vt:lpstr>
      <vt:lpstr>Diapositiva 33</vt:lpstr>
      <vt:lpstr>Le guerre in atto</vt:lpstr>
      <vt:lpstr>La guerra come “soluzione” della crisi mondiale </vt:lpstr>
      <vt:lpstr>Le guerre non scoppiano più</vt:lpstr>
      <vt:lpstr>Ultima Primavera araba 2011</vt:lpstr>
      <vt:lpstr>India -Pakistan</vt:lpstr>
      <vt:lpstr>Corea - Giappone</vt:lpstr>
      <vt:lpstr> Africa Pivot</vt:lpstr>
      <vt:lpstr>Burundi L’ultimo decennio di guerra tra Tutsi e Hutu, iniziato nel 1993, ha provocato almeno 300.000 morti ed un milione di sfollati. </vt:lpstr>
      <vt:lpstr>Asia Pacifico</vt:lpstr>
      <vt:lpstr>Siria 2015</vt:lpstr>
      <vt:lpstr>Califfato??</vt:lpstr>
      <vt:lpstr>2015 Califfato ISIS</vt:lpstr>
      <vt:lpstr>Diapositiva 46</vt:lpstr>
      <vt:lpstr>Aree petrolifere Isis</vt:lpstr>
      <vt:lpstr>2011-2015 Libia nel caos</vt:lpstr>
      <vt:lpstr> Medio Oriente</vt:lpstr>
      <vt:lpstr>Artico</vt:lpstr>
      <vt:lpstr>Le rotte artiche</vt:lpstr>
      <vt:lpstr>Diapositiva 52</vt:lpstr>
      <vt:lpstr>Guerra in Artico</vt:lpstr>
      <vt:lpstr>Permafrost</vt:lpstr>
      <vt:lpstr>Sostenibilità</vt:lpstr>
      <vt:lpstr>Diapositiva 56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</dc:creator>
  <cp:lastModifiedBy>Vaio</cp:lastModifiedBy>
  <cp:revision>105</cp:revision>
  <dcterms:created xsi:type="dcterms:W3CDTF">2013-09-15T07:39:55Z</dcterms:created>
  <dcterms:modified xsi:type="dcterms:W3CDTF">2015-08-10T16:43:40Z</dcterms:modified>
</cp:coreProperties>
</file>